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  <p:sldMasterId id="2147483713" r:id="rId2"/>
    <p:sldMasterId id="2147483726" r:id="rId3"/>
  </p:sldMasterIdLst>
  <p:sldIdLst>
    <p:sldId id="256" r:id="rId4"/>
    <p:sldId id="257" r:id="rId5"/>
    <p:sldId id="429" r:id="rId6"/>
    <p:sldId id="434" r:id="rId7"/>
    <p:sldId id="426" r:id="rId8"/>
    <p:sldId id="433" r:id="rId9"/>
    <p:sldId id="427" r:id="rId10"/>
    <p:sldId id="428" r:id="rId11"/>
    <p:sldId id="435" r:id="rId12"/>
    <p:sldId id="438" r:id="rId13"/>
    <p:sldId id="43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9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2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21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399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63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81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35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402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04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591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38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85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913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05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2253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126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265608-136E-401A-86E3-6B0C90159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FB2806-7474-4688-983E-CC1D6EC0A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5BEA4-660E-48AE-98B3-6446B10C1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6EDE9E-21D4-41C9-8DA6-02118609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2DCDE-628E-44B8-B299-30519C95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750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CF173-A180-4970-9C0B-27933042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AD1203-55BD-4198-B7BA-93D3B819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55F575-71BF-42CC-B317-7F2908CE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620FF6-7CE0-421E-AA45-25A5DD97F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F3E91E-E3E8-4D90-B479-F947500A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119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6C8A41-C005-48D7-9C9A-76E9E5F89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895A21-0C70-4F6C-97A8-A9FBA9950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56477-17EC-48A8-B73B-CDE80DF0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49CF94-9652-4073-9A8F-886DDE18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DCCAEA-ADFA-4433-A09C-60CA7174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757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9F67F-0F6E-4A6A-AD93-E272AE50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F2FA51-F0D5-4611-8CDA-B2DB5D474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989AA-3C01-4C6D-BF75-6D734E41F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183267-8E38-4650-9E6F-F3828523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2337E9-D7D5-44C6-BDD9-66D3F65B7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77C469-CF3D-42CB-BB3F-97393375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7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68B4E5-D288-4461-A7E0-CE8443F8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226F34-DB59-4576-962E-F282BAF68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A02BDD-5CDA-4B96-AEBE-5DD6C8D76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60A795-6CD0-4CBD-B199-543F86527B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1F72FF-C0EE-4250-B096-F399091A3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CCA1DD-A065-4355-9F94-FAB52203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17C88C-1390-4862-99EF-7BF83F06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758FB1-67E3-4E39-9FB3-9342BB21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687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6F732-1D70-4ACF-89E9-EE9EDA85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C26675-A48C-4D29-A35F-9A42B52A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CB01D7-B82D-4A1C-923B-2B4E8B0B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822A5B-0D53-4C8F-BC0E-EDFDF2DF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44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669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4B431C-5118-4B53-88C7-B75C6DAD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A138C0-9279-49B0-BE20-3B2BBA822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EF47A3-4605-4744-99D4-BDABA698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169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804D3-0455-4BD9-888D-43C6844F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BC145D-C5EE-49C4-A92A-8AA574823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D86269-7244-413B-A141-CDD75A05F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1746F0-829C-4CEF-AB14-C2C2634F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840963-E487-4814-B98D-446E2BA4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516A8A-64B9-40D0-A554-94B9E11F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3355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AE283-4B57-4875-A81B-E03F57A2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0ACF74-41B3-4E1D-81B2-12C6562E7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921069-CE53-48CC-8551-435BD476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01FBB1-8CF5-4633-9E28-CAA50E79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DD2ED1-DFFF-4222-9D8E-7333ADB9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D85569-1300-4801-9433-864EC31D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0527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CFBE2-075C-4411-8F98-E6FEDBC11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DA10A7-52B8-42AD-A766-4180B1A1D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978435-AD67-4E0B-9EE6-226477C77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2CAD3-E46E-4822-AA71-F48FD87AF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F1D63-CD09-40CE-8D7D-5FAE892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343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5DA808-7310-4E25-A8D4-E3971A603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F95C2E-9E2A-4386-A17B-B48E7A370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CA9049-2388-40D4-83A9-0B6A68E7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7A8E3-C692-4F15-A4E2-78C77954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99D00A-DF90-4529-801B-D80F70C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4325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4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6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5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4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0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8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5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0460B5-302E-45B3-8A71-6DB58F8C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7764AD-082F-4772-8A57-872914C88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9ECFA2-8D90-49C5-9C6F-25EE5961D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CF0D-6C3B-4657-9B6F-60A676BE026B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EDE12A-88A3-4619-BBD5-F06BC11C3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341B02-EC42-4E59-AC7B-47E59C586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05225-6A77-40DE-B059-E427E1F1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2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7ECBB-AC00-43D3-97C2-0FC081E7E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6246"/>
            <a:ext cx="9144000" cy="1221342"/>
          </a:xfrm>
        </p:spPr>
        <p:txBody>
          <a:bodyPr/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規定審議会について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6156D2-414B-4531-BEC0-02F4BDDC0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622" y="4421080"/>
            <a:ext cx="6107838" cy="1314557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２０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２１年４月１７日　　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パストガバナー　　工藤　武重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933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EDE17-E93A-49BD-9CD1-F22742BF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021" y="152401"/>
            <a:ext cx="4976278" cy="876299"/>
          </a:xfrm>
        </p:spPr>
        <p:txBody>
          <a:bodyPr>
            <a:normAutofit/>
          </a:bodyPr>
          <a:lstStyle/>
          <a:p>
            <a:r>
              <a:rPr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規定審議会後の流れ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473933-5655-47A4-877E-96143A698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99" y="1143000"/>
            <a:ext cx="9673701" cy="5486400"/>
          </a:xfrm>
        </p:spPr>
        <p:txBody>
          <a:bodyPr>
            <a:normAutofit/>
          </a:bodyPr>
          <a:lstStyle/>
          <a:p>
            <a:pPr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結果報告・・・・閉会１０日以内（当日</a:t>
            </a:r>
            <a:r>
              <a:rPr kumimoji="0" lang="en-US" altLang="ja-JP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上で公開）</a:t>
            </a:r>
          </a:p>
          <a:p>
            <a:pPr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報告書送付・・閉会２か月以内</a:t>
            </a:r>
            <a:endParaRPr kumimoji="0" lang="en-US" altLang="ja-JP" sz="30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反対投票締め切り・・報告書送付より２か月以内</a:t>
            </a: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反対投票が５</a:t>
            </a:r>
            <a:r>
              <a:rPr kumimoji="0" lang="en-US" altLang="ja-JP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未満・・効力が確定</a:t>
            </a: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反対投票が５</a:t>
            </a:r>
            <a:r>
              <a:rPr kumimoji="0" lang="en-US" altLang="ja-JP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kumimoji="0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・・効力の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一時停止</a:t>
            </a:r>
          </a:p>
          <a:p>
            <a:pPr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（一時保留の場合）全クラブによる郵便投票</a:t>
            </a: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反対投票が半数未満・・・効力復活</a:t>
            </a: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反対投票が過半数</a:t>
            </a:r>
            <a:r>
              <a:rPr kumimoji="0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・・・・・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無効確定</a:t>
            </a:r>
            <a:endParaRPr kumimoji="0" lang="en-US" altLang="ja-JP" sz="30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958D85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■効力が確定した制定案は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７月１日から有効</a:t>
            </a:r>
            <a:endParaRPr kumimoji="0" lang="en-US" altLang="ja-JP" sz="30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en-US" altLang="ja-JP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年の手続要覧</a:t>
            </a:r>
            <a:r>
              <a:rPr kumimoji="0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に掲載</a:t>
            </a:r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9652E3-5353-4E6C-966E-12E7C3B1C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020" y="266701"/>
            <a:ext cx="1867959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8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DDF016-E272-4486-8D20-BA026C7E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ご清聴ありがとうございました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75244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44D4F5-2C10-40CD-AA2C-FA6BFBA0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5908829" cy="931014"/>
          </a:xfrm>
        </p:spPr>
        <p:txBody>
          <a:bodyPr>
            <a:no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規定審議会（</a:t>
            </a:r>
            <a:r>
              <a:rPr kumimoji="1" lang="en-US" altLang="ja-JP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COL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552E7-7256-4549-897C-21F9DFFD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73188"/>
            <a:ext cx="11137777" cy="4619685"/>
          </a:xfrm>
        </p:spPr>
        <p:txBody>
          <a:bodyPr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ロータリーの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唯一の立法機関 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RI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定款第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節）</a:t>
            </a:r>
            <a:endParaRPr kumimoji="1" lang="en-US" altLang="ja-JP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E6E5D8">
                    <a:lumMod val="1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審議会は、</a:t>
            </a:r>
            <a:r>
              <a:rPr kumimoji="0" lang="ja-JP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ロータリーの組織運営にクラブの声を</a:t>
            </a:r>
            <a:endParaRPr kumimoji="0" lang="en-US" altLang="ja-JP" sz="3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ja-JP" altLang="en-US" sz="3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0" lang="ja-JP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反映させる機会</a:t>
            </a:r>
            <a:r>
              <a:rPr kumimoji="0" lang="ja-JP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E6E5D8">
                    <a:lumMod val="1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です　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6E5D8">
                    <a:lumMod val="1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(My Rotary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6E5D8">
                    <a:lumMod val="1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の審議会のサイトから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6E5D8">
                    <a:lumMod val="1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３年に１度、アメリカのシカゴで開催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F3F2DC">
                  <a:lumMod val="2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世界中の５００を超える全ての地区から、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F3F2DC">
                  <a:lumMod val="2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各地区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名の代表議員が参加（投票権を持つのは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F3F2DC">
                  <a:lumMod val="2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代表議員だけ，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RI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3F2DC">
                    <a:lumMod val="2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の役員には投票権はない）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None/>
              <a:tabLst/>
              <a:defRPr/>
            </a:pP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solidFill>
                <a:srgbClr val="F3F2DC">
                  <a:lumMod val="2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9463D">
                  <a:lumMod val="50000"/>
                </a:srgbClr>
              </a:buClr>
              <a:buSzPct val="85000"/>
              <a:buNone/>
              <a:tabLst/>
              <a:defRPr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57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EC8A9-D327-4B36-9BDA-A77924D6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2"/>
            <a:ext cx="6508812" cy="914399"/>
          </a:xfrm>
        </p:spPr>
        <p:txBody>
          <a:bodyPr>
            <a:noAutofit/>
          </a:bodyPr>
          <a:lstStyle/>
          <a:p>
            <a:r>
              <a:rPr kumimoji="0" lang="ja-JP" altLang="en-US" sz="4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規定審議会で審議される案件</a:t>
            </a:r>
            <a:endParaRPr lang="ja-JP" altLang="en-US" sz="40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98DE1-5EE4-4B89-9ED8-0A666FFDA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19200"/>
            <a:ext cx="10849992" cy="5334000"/>
          </a:xfrm>
        </p:spPr>
        <p:txBody>
          <a:bodyPr>
            <a:normAutofit/>
          </a:bodyPr>
          <a:lstStyle/>
          <a:p>
            <a:pPr marL="0" indent="0" defTabSz="457200" fontAlgn="base">
              <a:lnSpc>
                <a:spcPts val="5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6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規定審議会で審議される案件を総称して「</a:t>
            </a:r>
            <a:r>
              <a:rPr kumimoji="0"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立法案</a:t>
            </a:r>
            <a:r>
              <a:rPr kumimoji="0" lang="ja-JP" altLang="en-US" sz="36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」といい，制定案と見解表明案がある</a:t>
            </a:r>
            <a:endParaRPr kumimoji="0" lang="en-US" altLang="ja-JP" sz="36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5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 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制定案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組織規定を改正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しようとするもの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en-US" altLang="ja-JP" sz="36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＊組織規定→</a:t>
            </a:r>
            <a:r>
              <a:rPr kumimoji="0" lang="en-US" altLang="ja-JP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定款，</a:t>
            </a:r>
            <a:r>
              <a:rPr kumimoji="0" lang="en-US" altLang="ja-JP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細則及び標準ロータリークラブ</a:t>
            </a:r>
            <a:endParaRPr kumimoji="0" lang="en-US" altLang="ja-JP" sz="28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en-US" altLang="ja-JP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定款の３つ</a:t>
            </a:r>
            <a:endParaRPr kumimoji="0" lang="en-US" altLang="ja-JP" sz="28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    ＊提案者→クラブ，地区大会，規定審議会，</a:t>
            </a:r>
            <a:r>
              <a:rPr kumimoji="0" lang="en-US" altLang="ja-JP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理事会</a:t>
            </a:r>
            <a:endParaRPr kumimoji="0" lang="en-US" altLang="ja-JP" sz="28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en-US" altLang="ja-JP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kumimoji="0" lang="en-US" altLang="ja-JP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RIBI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審議会または大会</a:t>
            </a:r>
            <a:endParaRPr kumimoji="0" lang="en-US" altLang="ja-JP" sz="28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 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見解表明案　</a:t>
            </a:r>
            <a:r>
              <a:rPr kumimoji="0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の立場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を表明するもの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fontAlgn="base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＊提案者→</a:t>
            </a:r>
            <a:r>
              <a:rPr kumimoji="0" lang="en-US" altLang="ja-JP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28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理事会のみ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3A1806E-8851-4E0A-904D-918BE716A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400" y="265100"/>
            <a:ext cx="2152075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1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B8ADB-5A5C-48B5-B4DE-2F386C11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7329255" cy="54927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最近の規定審議会から（その１）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68D6DC-5AD1-4BB0-BF2B-DF5154F88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888" y="1219200"/>
            <a:ext cx="10947578" cy="5486400"/>
          </a:xfrm>
        </p:spPr>
        <p:txBody>
          <a:bodyPr>
            <a:normAutofit fontScale="92500" lnSpcReduction="10000"/>
          </a:bodyPr>
          <a:lstStyle/>
          <a:p>
            <a:pPr marL="342900" indent="-34290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2010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規定審議会</a:t>
            </a:r>
            <a:endParaRPr lang="en-US" altLang="ja-JP" sz="2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クラブを正式なクラブとして認める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・「新世代奉仕」を奉仕の第</a:t>
            </a:r>
            <a:r>
              <a:rPr lang="en-US" altLang="ja-JP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部門とする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規定審議会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・会員身分の制限を緩和（仕事をしていない人に入会資格を認める）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・奉仕プロジェクトへの参加を例会出席と同等と認める</a:t>
            </a:r>
            <a:endParaRPr lang="en-US" altLang="ja-JP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RI</a:t>
            </a:r>
            <a:r>
              <a:rPr lang="ja-JP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理事会が地区の境界を変更する場合として，地区内の会員数を</a:t>
            </a:r>
            <a:endParaRPr lang="en-US" altLang="ja-JP" sz="28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1200</a:t>
            </a:r>
            <a:r>
              <a:rPr lang="ja-JP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名未満から</a:t>
            </a:r>
            <a:r>
              <a:rPr lang="en-US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1100</a:t>
            </a:r>
            <a:r>
              <a:rPr lang="ja-JP" altLang="ja-JP" sz="2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名未満とする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規定審議会</a:t>
            </a:r>
            <a:endParaRPr lang="en-US" altLang="ja-JP" sz="2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・従来の規定審議会を，規定審議会（制定案を直接会合で審議する）と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決議審議会（</a:t>
            </a:r>
            <a:r>
              <a:rPr lang="en-US" altLang="ja-JP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理事会への要請を内容とする決議案を毎年１回電子投票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で審議する）に分離する</a:t>
            </a:r>
            <a:endParaRPr lang="en-US" altLang="ja-JP" sz="2800" b="1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AE00FE-E6F5-48AA-AFA7-E4E0F8EA3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99" y="152400"/>
            <a:ext cx="2133601" cy="90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B8ADB-5A5C-48B5-B4DE-2F386C11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91760"/>
            <a:ext cx="7489053" cy="54927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最近の規定審議会から （その２）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68D6DC-5AD1-4BB0-BF2B-DF5154F88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888" y="1219200"/>
            <a:ext cx="10947578" cy="5486400"/>
          </a:xfrm>
        </p:spPr>
        <p:txBody>
          <a:bodyPr>
            <a:normAutofit fontScale="92500" lnSpcReduction="10000"/>
          </a:bodyPr>
          <a:lstStyle/>
          <a:p>
            <a:pPr marL="342900" indent="-34290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規定審議会（つづき）</a:t>
            </a:r>
            <a:endParaRPr lang="en-US" altLang="ja-JP" sz="2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柔軟性の導入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（会員身分，例会の持ち方，出席について，標準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ロータリークラブ定款に従わないクラブ細則を認める）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→例会は月</a:t>
            </a:r>
            <a:r>
              <a:rPr lang="en-US" altLang="ja-JP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回以上でよく，</a:t>
            </a: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オンライン形式でもよい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2019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規定審議会</a:t>
            </a:r>
            <a:endParaRPr lang="en-US" altLang="ja-JP" sz="2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ローターアクトクラブに</a:t>
            </a:r>
            <a:r>
              <a: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加盟を認める</a:t>
            </a:r>
            <a:endParaRPr lang="en-US" altLang="ja-JP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→</a:t>
            </a:r>
            <a:r>
              <a:rPr lang="en-US" altLang="ja-JP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はロータリークラブとローターアクトクラブを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会員とする組織となる</a:t>
            </a: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・例会を欠席したときのメークアップ期間を「同年度内」とする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・職業分類の制限（</a:t>
            </a:r>
            <a:r>
              <a:rPr lang="en-US" altLang="ja-JP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業種</a:t>
            </a:r>
            <a:r>
              <a:rPr lang="en-US" altLang="ja-JP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名まで）を撤廃する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・規定審議会の改革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en-US" altLang="ja-JP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理事会提出の緊急制定案を</a:t>
            </a: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決議審議会（電子投票）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で審議する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ja-JP" altLang="en-US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→</a:t>
            </a:r>
            <a:r>
              <a:rPr lang="ja-JP" altLang="en-US" sz="2800" b="1" dirty="0">
                <a:solidFill>
                  <a:srgbClr val="58585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制定案の事前審議「２０％・８０％ルール」の採用</a:t>
            </a:r>
            <a:endParaRPr lang="en-US" altLang="ja-JP" sz="2800" b="1" dirty="0">
              <a:solidFill>
                <a:srgbClr val="58585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AE00FE-E6F5-48AA-AFA7-E4E0F8EA3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99" y="152400"/>
            <a:ext cx="2133601" cy="90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422DAB-A2F5-4CFA-AAD2-2592E7E7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7"/>
            <a:ext cx="8305801" cy="777873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決議審議会</a:t>
            </a:r>
            <a:r>
              <a:rPr lang="ja-JP" altLang="en-US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400" b="1" dirty="0" err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COR:Council</a:t>
            </a:r>
            <a:r>
              <a:rPr lang="en-US" altLang="ja-JP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on Resolutions</a:t>
            </a:r>
            <a:r>
              <a:rPr lang="ja-JP" altLang="en-US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783676-BB55-42EE-9CE7-5A3434B8C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295400"/>
            <a:ext cx="9982200" cy="5197474"/>
          </a:xfrm>
        </p:spPr>
        <p:txBody>
          <a:bodyPr vert="horz">
            <a:noAutofit/>
          </a:bodyPr>
          <a:lstStyle/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毎年</a:t>
            </a:r>
            <a:r>
              <a:rPr kumimoji="0" lang="en-US" altLang="ja-JP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月から</a:t>
            </a:r>
            <a:r>
              <a:rPr kumimoji="0" lang="en-US" altLang="ja-JP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月にかけてオンラインで開催される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審議はなく、</a:t>
            </a:r>
            <a:r>
              <a:rPr kumimoji="0" lang="en-US" altLang="ja-JP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上で投票が行われる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決議案</a:t>
            </a:r>
            <a:endParaRPr kumimoji="0" lang="en-US" altLang="ja-JP" sz="3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800"/>
              </a:lnSpc>
              <a:buNone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決議案とは、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組織規定文書に記載されていることがらの</a:t>
            </a:r>
            <a:endParaRPr kumimoji="0" lang="en-US" altLang="ja-JP" sz="3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800"/>
              </a:lnSpc>
              <a:buNone/>
            </a:pP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範囲外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で、</a:t>
            </a:r>
            <a:r>
              <a:rPr kumimoji="0" lang="en-US" altLang="ja-JP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理事会またはロータリー財団管理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800"/>
              </a:lnSpc>
              <a:buNone/>
            </a:pP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委員会による決定を求めるもの</a:t>
            </a:r>
            <a:endParaRPr kumimoji="0" lang="en-US" altLang="ja-JP" sz="3200" b="1" dirty="0">
              <a:solidFill>
                <a:srgbClr val="E6E5D8">
                  <a:lumMod val="1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800"/>
              </a:lnSpc>
              <a:buNone/>
            </a:pPr>
            <a:br>
              <a:rPr kumimoji="0" lang="en-US" altLang="ja-JP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地域的または運営的な事柄に関するものより、</a:t>
            </a:r>
            <a:endParaRPr kumimoji="0" lang="en-US" altLang="ja-JP" sz="3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800"/>
              </a:lnSpc>
              <a:buNone/>
            </a:pPr>
            <a:r>
              <a:rPr kumimoji="0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ロータリー世界に影響を与えるもの</a:t>
            </a:r>
            <a:r>
              <a:rPr kumimoji="0" lang="ja-JP" altLang="en-US" sz="3200" b="1" dirty="0">
                <a:solidFill>
                  <a:srgbClr val="E6E5D8">
                    <a:lumMod val="1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が理想とされる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2AF760A-62F3-4AE2-865D-03121ABDF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0" y="285307"/>
            <a:ext cx="168116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71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108ED-F121-4FA7-A191-49954E70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92"/>
          </a:xfrm>
        </p:spPr>
        <p:txBody>
          <a:bodyPr/>
          <a:lstStyle/>
          <a:p>
            <a:r>
              <a:rPr kumimoji="1" lang="en-US" altLang="ja-JP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年規定審議会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ED82F-9DD5-4B7E-B8EA-3607A5F31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2" y="1562471"/>
            <a:ext cx="11407806" cy="520231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2022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規定審議会に提出する制定案</a:t>
            </a:r>
            <a:endParaRPr kumimoji="1" lang="en-US" altLang="ja-JP" sz="3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 地区やクラブの制定案</a:t>
            </a:r>
            <a:r>
              <a:rPr kumimoji="1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は，</a:t>
            </a:r>
            <a:r>
              <a:rPr kumimoji="1"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日で締め切られた</a:t>
            </a:r>
            <a:endParaRPr kumimoji="1"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→ 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RI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理事会が提案する制定案の締め切りは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→ 日本の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地区とクラブから現時点で</a:t>
            </a:r>
            <a:r>
              <a:rPr lang="en-US" altLang="ja-JP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提出されている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前回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年規定審議会では，日本の地区・クラブから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提案され，</a:t>
            </a:r>
            <a:r>
              <a:rPr lang="ja-JP" altLang="en-US" sz="3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世界の国の中で最も多かった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ので，日本の地区・クラ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ブの関心は高いといえる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→ これらの制定案はすべて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％ー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％ルールにより，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年決議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審議会に上程され，賛成表が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20%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未満だと規定審議会に回付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されない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83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108ED-F121-4FA7-A191-49954E70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365126"/>
            <a:ext cx="10515600" cy="1002036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日本の地区・クラブが提出した制定案</a:t>
            </a:r>
            <a:r>
              <a:rPr kumimoji="1"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（その１）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ED82F-9DD5-4B7E-B8EA-3607A5F31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4"/>
            <a:ext cx="11049000" cy="5282213"/>
          </a:xfrm>
        </p:spPr>
        <p:txBody>
          <a:bodyPr>
            <a:normAutofit lnSpcReduction="10000"/>
          </a:bodyPr>
          <a:lstStyle/>
          <a:p>
            <a:pPr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ク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ラブからガバナーへの</a:t>
            </a:r>
            <a:r>
              <a:rPr lang="ja-JP" altLang="ja-JP" sz="2800" b="1" kern="100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出席報告義務を廃止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する件【３件】</a:t>
            </a:r>
            <a:endParaRPr lang="ja-JP" altLang="ja-JP" sz="28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→クラブ運営の柔軟性が推奨され，例会開催数もまちまちであること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から，クラブに月次出席報告を求める必要性は薄れた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として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廃止する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欠席の</a:t>
            </a:r>
            <a:r>
              <a:rPr lang="ja-JP" altLang="ja-JP" sz="2800" b="1" kern="100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メークアップ</a:t>
            </a:r>
            <a:r>
              <a:rPr lang="ja-JP" altLang="ja-JP" sz="2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に関する規定を改正する件【４件】</a:t>
            </a:r>
            <a:endParaRPr lang="en-US" altLang="ja-JP" sz="28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→例会に欠席したときのメークアップ期間を短縮する（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2019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規定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審議会改正前の例会の前後</a:t>
            </a:r>
            <a:r>
              <a:rPr lang="en-US" altLang="ja-JP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日間とか，半年間とするとかの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案が提案されている）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ja-JP" b="1" kern="100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雑誌購読義務</a:t>
            </a: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を選択に改める件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→雑誌の購読について，有料購読</a:t>
            </a:r>
            <a:r>
              <a:rPr lang="en-US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印刷版か電子版を選択</a:t>
            </a:r>
            <a:r>
              <a:rPr lang="en-US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</a:t>
            </a:r>
            <a:endParaRPr lang="en-US" altLang="ja-JP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ja-JP" altLang="en-US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雑誌維持費用</a:t>
            </a:r>
            <a:r>
              <a:rPr lang="ja-JP" altLang="en-US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支払</a:t>
            </a:r>
            <a:r>
              <a:rPr lang="ja-JP" altLang="en-US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うかを選択する</a:t>
            </a:r>
            <a:r>
              <a:rPr lang="ja-JP" altLang="ja-JP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ものとする</a:t>
            </a:r>
            <a:endParaRPr lang="ja-JP" altLang="ja-JP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ja-JP" altLang="ja-JP" sz="28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46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92B13-EB2E-4669-8E63-A0EABC8F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4485"/>
            <a:ext cx="10515600" cy="762979"/>
          </a:xfrm>
        </p:spPr>
        <p:txBody>
          <a:bodyPr/>
          <a:lstStyle/>
          <a:p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日本の地区・クラブが提出した制定案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（その２）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8F209B-4BB2-4FB6-839A-3D2F8045B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300" y="1535835"/>
            <a:ext cx="11279820" cy="5237826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n"/>
            </a:pP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b="1" kern="100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事務総長の任期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に関する規定を改正する件【４件】</a:t>
            </a:r>
            <a:endParaRPr lang="en-US" altLang="ja-JP" sz="4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→</a:t>
            </a:r>
            <a:r>
              <a:rPr lang="en-US" altLang="ja-JP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RI</a:t>
            </a: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事務総長の任期を通算１０年または８年までとする</a:t>
            </a:r>
            <a:endParaRPr lang="ja-JP" altLang="ja-JP" sz="40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n"/>
            </a:pP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b="1" kern="100" dirty="0">
                <a:solidFill>
                  <a:srgbClr val="C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地区の境界の廃止と変更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に関する規定を改正する件</a:t>
            </a:r>
            <a:endParaRPr lang="ja-JP" altLang="ja-JP" sz="40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→クラブ数が</a:t>
            </a: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またはロータリアンの数が</a:t>
            </a: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1,100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名未満の</a:t>
            </a:r>
            <a:r>
              <a:rPr lang="ja-JP" altLang="en-US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endParaRPr lang="en-US" altLang="ja-JP" sz="4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地区のクラブを近隣地区に編入又は統合できるものとし，</a:t>
            </a:r>
            <a:endParaRPr lang="en-US" altLang="ja-JP" sz="4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あるいはクラブ数が</a:t>
            </a: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100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またはロータリアンの数が</a:t>
            </a:r>
            <a:r>
              <a:rPr lang="en-US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6,400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名を</a:t>
            </a:r>
            <a:endParaRPr lang="en-US" altLang="ja-JP" sz="4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上回る地区を分割することができるものとして，地区の統合・分割の</a:t>
            </a:r>
            <a:endParaRPr lang="en-US" altLang="ja-JP" sz="40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ja-JP" altLang="en-US" sz="4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いずれの場合もクラブ数，会員数の両方に基準を設けるものとする</a:t>
            </a:r>
            <a:endParaRPr lang="ja-JP" altLang="ja-JP" sz="40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01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1263</Words>
  <Application>Microsoft Office PowerPoint</Application>
  <PresentationFormat>ワイド画面</PresentationFormat>
  <Paragraphs>104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Theme</vt:lpstr>
      <vt:lpstr>Office テーマ</vt:lpstr>
      <vt:lpstr>1_Office テーマ</vt:lpstr>
      <vt:lpstr>規定審議会について</vt:lpstr>
      <vt:lpstr>規定審議会（COL）</vt:lpstr>
      <vt:lpstr>規定審議会で審議される案件</vt:lpstr>
      <vt:lpstr>最近の規定審議会から（その１）</vt:lpstr>
      <vt:lpstr>最近の規定審議会から （その２）</vt:lpstr>
      <vt:lpstr>決議審議会（COR:Council on Resolutions）</vt:lpstr>
      <vt:lpstr>2022年規定審議会</vt:lpstr>
      <vt:lpstr>日本の地区・クラブが提出した制定案（その１）</vt:lpstr>
      <vt:lpstr>日本の地区・クラブが提出した制定案（その２）</vt:lpstr>
      <vt:lpstr>規定審議会後の流れ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規定審議会について</dc:title>
  <dc:creator>TAKIZAWA KOJI</dc:creator>
  <cp:lastModifiedBy>D2830 ガバナー事務所</cp:lastModifiedBy>
  <cp:revision>19</cp:revision>
  <dcterms:created xsi:type="dcterms:W3CDTF">2021-04-11T14:00:20Z</dcterms:created>
  <dcterms:modified xsi:type="dcterms:W3CDTF">2021-04-12T07:21:49Z</dcterms:modified>
</cp:coreProperties>
</file>